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18" autoAdjust="0"/>
    <p:restoredTop sz="94660"/>
  </p:normalViewPr>
  <p:slideViewPr>
    <p:cSldViewPr>
      <p:cViewPr varScale="1">
        <p:scale>
          <a:sx n="83" d="100"/>
          <a:sy n="83" d="100"/>
        </p:scale>
        <p:origin x="-4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2949973267230486"/>
          <c:y val="3.1790181747681993E-2"/>
          <c:w val="0.73236366287547394"/>
          <c:h val="0.7753684584150540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3.7999999999999999E-2</c:v>
                </c:pt>
                <c:pt idx="1">
                  <c:v>0.115</c:v>
                </c:pt>
                <c:pt idx="2">
                  <c:v>0.57699999999999996</c:v>
                </c:pt>
                <c:pt idx="3">
                  <c:v>0.26900000000000002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87668992"/>
        <c:axId val="87679744"/>
      </c:barChart>
      <c:catAx>
        <c:axId val="87668992"/>
        <c:scaling>
          <c:orientation val="minMax"/>
        </c:scaling>
        <c:axPos val="b"/>
        <c:tickLblPos val="nextTo"/>
        <c:crossAx val="87679744"/>
        <c:crosses val="autoZero"/>
        <c:auto val="1"/>
        <c:lblAlgn val="ctr"/>
        <c:lblOffset val="100"/>
      </c:catAx>
      <c:valAx>
        <c:axId val="87679744"/>
        <c:scaling>
          <c:orientation val="minMax"/>
        </c:scaling>
        <c:axPos val="l"/>
        <c:majorGridlines/>
        <c:numFmt formatCode="0.00%" sourceLinked="1"/>
        <c:tickLblPos val="nextTo"/>
        <c:crossAx val="876689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2998-2B3D-4F12-910F-FF7766C5D6B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DE1F-395D-49F0-9F9E-3380BD8D10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2998-2B3D-4F12-910F-FF7766C5D6B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DE1F-395D-49F0-9F9E-3380BD8D1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2998-2B3D-4F12-910F-FF7766C5D6B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DE1F-395D-49F0-9F9E-3380BD8D1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2998-2B3D-4F12-910F-FF7766C5D6B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DE1F-395D-49F0-9F9E-3380BD8D1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2998-2B3D-4F12-910F-FF7766C5D6B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DE1F-395D-49F0-9F9E-3380BD8D10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2998-2B3D-4F12-910F-FF7766C5D6B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DE1F-395D-49F0-9F9E-3380BD8D1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2998-2B3D-4F12-910F-FF7766C5D6B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DE1F-395D-49F0-9F9E-3380BD8D1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2998-2B3D-4F12-910F-FF7766C5D6B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DE1F-395D-49F0-9F9E-3380BD8D1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2998-2B3D-4F12-910F-FF7766C5D6B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DE1F-395D-49F0-9F9E-3380BD8D1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2998-2B3D-4F12-910F-FF7766C5D6B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DE1F-395D-49F0-9F9E-3380BD8D1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2998-2B3D-4F12-910F-FF7766C5D6B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74DE1F-395D-49F0-9F9E-3380BD8D102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7A2998-2B3D-4F12-910F-FF7766C5D6B3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74DE1F-395D-49F0-9F9E-3380BD8D102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1455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Игровые технологии в художественно-эстетическом развитии дошкольников»</a:t>
            </a:r>
            <a:endParaRPr lang="ru-RU" b="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89050" y="4429125"/>
            <a:ext cx="7854950" cy="1752600"/>
          </a:xfrm>
        </p:spPr>
        <p:txBody>
          <a:bodyPr/>
          <a:lstStyle/>
          <a:p>
            <a:pPr algn="r">
              <a:buNone/>
            </a:pPr>
            <a:r>
              <a:rPr lang="ru-RU" dirty="0" smtClean="0">
                <a:latin typeface="Arial Narrow" pitchFamily="34" charset="0"/>
              </a:rPr>
              <a:t>Подготовила: </a:t>
            </a:r>
          </a:p>
          <a:p>
            <a:pPr algn="r">
              <a:buNone/>
            </a:pPr>
            <a:r>
              <a:rPr lang="ru-RU" dirty="0" smtClean="0">
                <a:latin typeface="Arial Narrow" pitchFamily="34" charset="0"/>
              </a:rPr>
              <a:t>Слушатель группы Д-3-15</a:t>
            </a:r>
          </a:p>
          <a:p>
            <a:pPr algn="r">
              <a:buNone/>
            </a:pPr>
            <a:r>
              <a:rPr lang="ru-RU" dirty="0" err="1" smtClean="0">
                <a:latin typeface="Arial Narrow" pitchFamily="34" charset="0"/>
              </a:rPr>
              <a:t>Делиу</a:t>
            </a:r>
            <a:r>
              <a:rPr lang="ru-RU" dirty="0" smtClean="0">
                <a:latin typeface="Arial Narrow" pitchFamily="34" charset="0"/>
              </a:rPr>
              <a:t> О.М.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диагностики: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Сюжетные игры: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Игры в музей «Открытие музея народного творчества», «Я экскурсовод в музее народных промыслов»; 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Игра «Приглашаю на нашу ярмарку»;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Игра - драматизация «Теремок».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Обучающие игры: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14620"/>
            <a:ext cx="8229600" cy="43891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Игры – путешествия «Путешествие матрешек», «Путешествие на Родину росписи»;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Игры – упражнения «Русские узоры», «Собери узор», «Убери лишнее».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143248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i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Спасибо за внимание!</a:t>
            </a:r>
            <a:endParaRPr lang="ru-RU" sz="7200" i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92893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Для организации интегрированного педагогического процесса в ДОУ есть </a:t>
            </a:r>
            <a:r>
              <a:rPr lang="ru-RU" sz="4000" dirty="0" smtClean="0">
                <a:solidFill>
                  <a:schemeClr val="tx1"/>
                </a:solidFill>
              </a:rPr>
              <a:t>универсальные технологии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для реализации современных требований – это 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игровые технологии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143248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игровой модели учебного процесса создание проблемной ситуации происходит через </a:t>
            </a:r>
            <a:r>
              <a:rPr lang="ru-RU" dirty="0" smtClean="0">
                <a:solidFill>
                  <a:schemeClr val="tx1"/>
                </a:solidFill>
              </a:rPr>
              <a:t>введение игровой ситуации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78619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Дети действуют по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игровым правилам.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Игровая обстановка трансформирует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роль воспитателя.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929066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Дидактическая функция игры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реализуется через обсуждение игрового действия, анализ соотношения игровой ситуации как моделирующей, её соотношение с реальностью.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78619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Для решения художественно-эстетического развития детей дошкольного возраста используются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эстетические игры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Структура эстетической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оздание мнимой ситуации;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Факт перевоплощения;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Соотнесение собственных переживаний, ощущений и эмоций, живописного или графического произведения;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Поиск «психологического жеста»;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Игры с неоформленным материалом;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Рождение художественного образа;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Создание собственной графической, живописной или пластической работы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«Художники умельцы»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496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Цель: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Формирование и развитие основ  художественной культуры ребенка через народное декоративно-прикладное искусство.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Диагностика: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229600" cy="43891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Цвет;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Форма;</a:t>
            </a:r>
          </a:p>
          <a:p>
            <a:pPr marL="514350" indent="-514350">
              <a:buAutoNum type="arabicPeriod" startAt="3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Композиция;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AutoNum type="arabicPeriod" startAt="3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Умение владеть кончиком кисти.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228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«Игровые технологии в художественно-эстетическом развитии дошкольников»</vt:lpstr>
      <vt:lpstr>Для организации интегрированного педагогического процесса в ДОУ есть универсальные технологии для реализации современных требований – это  игровые технологии.</vt:lpstr>
      <vt:lpstr>В игровой модели учебного процесса создание проблемной ситуации происходит через введение игровой ситуации.</vt:lpstr>
      <vt:lpstr>Дети действуют по  игровым правилам. Игровая обстановка трансформирует  роль воспитателя.</vt:lpstr>
      <vt:lpstr>Дидактическая функция игры реализуется через обсуждение игрового действия, анализ соотношения игровой ситуации как моделирующей, её соотношение с реальностью.</vt:lpstr>
      <vt:lpstr>Для решения художественно-эстетического развития детей дошкольного возраста используются  эстетические игры.</vt:lpstr>
      <vt:lpstr>Структура эстетической игры:</vt:lpstr>
      <vt:lpstr>«Художники умельцы»</vt:lpstr>
      <vt:lpstr>Диагностика:</vt:lpstr>
      <vt:lpstr>Результаты диагностики:</vt:lpstr>
      <vt:lpstr>Сюжетные игры:</vt:lpstr>
      <vt:lpstr>Обучающие игры: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«Игровые технологии в художественно-эстетическом развитии дошкольников»</dc:title>
  <dc:creator>SamLab.ws</dc:creator>
  <cp:lastModifiedBy>SamLab.ws</cp:lastModifiedBy>
  <cp:revision>21</cp:revision>
  <dcterms:created xsi:type="dcterms:W3CDTF">2015-02-25T20:32:18Z</dcterms:created>
  <dcterms:modified xsi:type="dcterms:W3CDTF">2015-02-25T21:58:41Z</dcterms:modified>
</cp:coreProperties>
</file>